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8" r:id="rId2"/>
    <p:sldId id="394" r:id="rId3"/>
    <p:sldId id="401" r:id="rId4"/>
    <p:sldId id="407" r:id="rId5"/>
    <p:sldId id="410" r:id="rId6"/>
    <p:sldId id="411" r:id="rId7"/>
    <p:sldId id="274" r:id="rId8"/>
    <p:sldId id="260" r:id="rId9"/>
    <p:sldId id="304" r:id="rId10"/>
    <p:sldId id="303" r:id="rId11"/>
    <p:sldId id="275" r:id="rId12"/>
    <p:sldId id="276" r:id="rId13"/>
    <p:sldId id="403" r:id="rId14"/>
    <p:sldId id="397" r:id="rId15"/>
    <p:sldId id="305" r:id="rId16"/>
    <p:sldId id="306" r:id="rId17"/>
    <p:sldId id="307" r:id="rId18"/>
    <p:sldId id="308" r:id="rId19"/>
    <p:sldId id="281" r:id="rId20"/>
    <p:sldId id="282" r:id="rId21"/>
    <p:sldId id="283" r:id="rId22"/>
    <p:sldId id="372" r:id="rId23"/>
    <p:sldId id="311" r:id="rId24"/>
    <p:sldId id="286" r:id="rId25"/>
    <p:sldId id="285" r:id="rId26"/>
    <p:sldId id="296" r:id="rId27"/>
    <p:sldId id="309" r:id="rId28"/>
    <p:sldId id="290" r:id="rId29"/>
    <p:sldId id="408" r:id="rId30"/>
    <p:sldId id="289" r:id="rId31"/>
    <p:sldId id="337" r:id="rId32"/>
    <p:sldId id="295" r:id="rId33"/>
    <p:sldId id="297" r:id="rId34"/>
    <p:sldId id="323" r:id="rId35"/>
    <p:sldId id="409" r:id="rId36"/>
    <p:sldId id="291" r:id="rId37"/>
    <p:sldId id="292" r:id="rId38"/>
    <p:sldId id="298" r:id="rId39"/>
    <p:sldId id="299" r:id="rId40"/>
    <p:sldId id="314" r:id="rId41"/>
    <p:sldId id="386" r:id="rId42"/>
    <p:sldId id="301" r:id="rId43"/>
  </p:sldIdLst>
  <p:sldSz cx="9144000" cy="5143500" type="screen16x9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B3FF"/>
    <a:srgbClr val="0000FF"/>
    <a:srgbClr val="F785F7"/>
    <a:srgbClr val="FFFF99"/>
    <a:srgbClr val="FFFF66"/>
    <a:srgbClr val="449FEA"/>
    <a:srgbClr val="CFA3FB"/>
    <a:srgbClr val="C379FB"/>
    <a:srgbClr val="B962FA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8" autoAdjust="0"/>
    <p:restoredTop sz="94240" autoAdjust="0"/>
  </p:normalViewPr>
  <p:slideViewPr>
    <p:cSldViewPr>
      <p:cViewPr>
        <p:scale>
          <a:sx n="100" d="100"/>
          <a:sy n="100" d="100"/>
        </p:scale>
        <p:origin x="-360" y="2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B47EF-EFBB-4DC9-9658-F97E5F1F70F3}" type="datetimeFigureOut">
              <a:rPr lang="th-TH" smtClean="0"/>
              <a:pPr/>
              <a:t>31/10/66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EA765-8C05-4560-8DD9-1507752D8EF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6749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13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25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2C270-C377-4BE8-8E5A-28F3AB9DDE1E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409C5-C0E4-453B-902D-7934D1C1525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672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10F3-7CC0-4109-898F-6AC73A5ECB57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91857-E7E8-4EC2-9D69-886AF80789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089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6BEA-948B-435C-9F46-A67D4FBC9079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56CA5-7A9E-4BBF-ABAA-3BDAEA9BBB6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554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D2A40-B4BC-43C1-8A60-85815BEFA26A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F05B-44C0-45B4-B9CD-509348DD38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070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EE1C-A7EF-46B1-BEED-C0DD3D9E5575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7537-6466-4711-A354-4FB11549130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5265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E8D3-1CAF-4D6C-89E3-A071679BA0F3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CD443-1598-4707-987F-AA45286D9D0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746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8891E-4676-48A8-A712-ECC7C7F73446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EE22F-70DA-4274-B08F-02E85E9857D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717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01B5-1C7E-4A81-A55F-6831BC1AD7D9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6F854-F5A3-4C49-874B-923314BE4C5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345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F6E0C-ED54-4932-AF4B-71284254E771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48BE7-8B6F-41B1-A9CB-99185EB2BF7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237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243F-33CC-4C6B-B60B-5A3CA9C31A7B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7B77-0B65-4AB3-952C-DF9E86205C7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466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570E7-7D9E-44E2-9049-C7A6C727352B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162CE-B13F-47F0-9739-CCB772BA1D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57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7473C7-9631-4FDC-8ABF-2B5EF8F47547}" type="datetimeFigureOut">
              <a:rPr lang="th-TH"/>
              <a:pPr>
                <a:defRPr/>
              </a:pPr>
              <a:t>31/10/66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4BE09D-8A7E-4BAF-8E8B-D0C387E61D9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1%20%20&#3619;&#3634;&#3618;&#3591;&#3634;&#3609;&#3585;&#3634;&#3619;&#3611;&#3619;&#3632;&#3594;&#3640;&#3617;%20%20%20&#3588;&#3611;&#3626;&#3592;.%209-2566%20%20(%20&#3624;.%2029-9-66)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2%20%20&#3591;&#3610;&#3621;&#3591;&#3607;&#3640;&#3609;-&#3591;&#3610;&#3588;&#3656;&#3634;&#3648;&#3626;&#3639;&#3656;&#3629;&#3617;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3%20%20Home%20Ward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4%20%20M%20-Fund%20%20%20I-claim.pdf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3586;&#3638;&#3657;&#3609;&#3592;&#3629;%201%20%20%20&#3627;&#3617;&#3629;&#3611;&#3636;&#3591;%20%20&#3588;&#3623;&#3634;&#3617;&#3585;&#3657;&#3634;&#3623;&#3627;&#3609;&#3657;&#3634;%20%20Solar%20cell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5%20%20&#3614;&#3618;&#3624;.%20UP.pd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&#3586;&#3638;&#3657;&#3609;&#3592;&#3629;%202%20%20CD%20%20&#3588;&#3611;&#3626;&#3592;.31%20&#3605;.&#3588;.66.pdf" TargetMode="Externa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6%20%20&#3614;&#3588;&#3619;.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7%20%20&#3607;&#3633;&#3609;&#3605;&#3632;%20&#3588;&#3611;&#3626;&#3592;.%20&#3605;.&#3588;..pdf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8%20%20&#3629;&#3623;&#3621;..pdf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8%20%20&#3629;&#3623;&#3621;.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&#3586;&#3638;&#3657;&#3609;&#3592;&#3629;%203%20%20%20-&#3588;&#3611;&#3626;&#3629;.&#3610;&#3656;&#3629;&#3652;&#3619;&#3656;_&#3588;&#3611;&#3626;&#3629;.&#3648;&#3585;&#3634;&#3632;&#3594;&#3657;&#3634;&#3591;%2027102566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225" y="1922463"/>
            <a:ext cx="19843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รูปภาพ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2709863"/>
            <a:ext cx="11461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รูปภาพ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12988"/>
            <a:ext cx="1500188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-4763" y="3640138"/>
            <a:ext cx="9144001" cy="915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-15876" y="4227512"/>
            <a:ext cx="9159876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แผนผังลําดับงาน: การดำเนินการด้วยตนเอง 4"/>
          <p:cNvSpPr/>
          <p:nvPr/>
        </p:nvSpPr>
        <p:spPr>
          <a:xfrm rot="5400000">
            <a:off x="3408879" y="-3126185"/>
            <a:ext cx="2139702" cy="8454422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6" name="แผนผังลําดับงาน: การดำเนินการด้วยตนเอง 5"/>
          <p:cNvSpPr/>
          <p:nvPr/>
        </p:nvSpPr>
        <p:spPr>
          <a:xfrm rot="5400000">
            <a:off x="3995936" y="-3116882"/>
            <a:ext cx="1296144" cy="7920880"/>
          </a:xfrm>
          <a:prstGeom prst="flowChartManualOperation">
            <a:avLst/>
          </a:prstGeom>
          <a:solidFill>
            <a:srgbClr val="00743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2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69" y="214296"/>
            <a:ext cx="1224865" cy="118986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285720" y="339725"/>
            <a:ext cx="8329643" cy="1200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การประชุม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คณะกรรมการประสานงานสาธารณสุขระดับจังหวัด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(</a:t>
            </a:r>
            <a:r>
              <a:rPr lang="th-TH" sz="3200" b="1" dirty="0" err="1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คป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สจ.</a:t>
            </a:r>
            <a:r>
              <a:rPr lang="th-TH" sz="3200" b="1" dirty="0" smtClean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ตราด)</a:t>
            </a:r>
            <a:endParaRPr lang="th-TH" sz="3200" b="1" dirty="0">
              <a:ln w="11430"/>
              <a:solidFill>
                <a:srgbClr val="FF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 rot="3377851">
            <a:off x="6826390" y="2174589"/>
            <a:ext cx="1230667" cy="1269391"/>
          </a:xfrm>
          <a:prstGeom prst="roundRect">
            <a:avLst/>
          </a:prstGeom>
          <a:solidFill>
            <a:schemeClr val="bg1"/>
          </a:solidFill>
          <a:ln>
            <a:solidFill>
              <a:srgbClr val="007434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764361" y="2376488"/>
            <a:ext cx="11652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solidFill>
                  <a:srgbClr val="007434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ครั้งที่</a:t>
            </a:r>
            <a:endParaRPr lang="th-TH" sz="5400" dirty="0">
              <a:solidFill>
                <a:srgbClr val="007434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7929586" y="2428874"/>
            <a:ext cx="928694" cy="857256"/>
          </a:xfrm>
          <a:prstGeom prst="ellipse">
            <a:avLst/>
          </a:prstGeom>
          <a:solidFill>
            <a:srgbClr val="007434"/>
          </a:solid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th-TH" sz="5000" b="1" dirty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7038" y="3633788"/>
            <a:ext cx="8259762" cy="7080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วันที่ </a:t>
            </a:r>
            <a:r>
              <a:rPr lang="th-TH" sz="4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31 ตุลาคม </a:t>
            </a: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2566</a:t>
            </a:r>
          </a:p>
        </p:txBody>
      </p:sp>
      <p:sp>
        <p:nvSpPr>
          <p:cNvPr id="15" name="TextBox 10"/>
          <p:cNvSpPr txBox="1"/>
          <p:nvPr/>
        </p:nvSpPr>
        <p:spPr>
          <a:xfrm>
            <a:off x="0" y="4333828"/>
            <a:ext cx="91440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solidFill>
                  <a:srgbClr val="FF66FF"/>
                </a:solidFill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ณ  ห้อง</a:t>
            </a:r>
            <a:r>
              <a:rPr lang="th-TH" sz="3600" b="1" dirty="0" smtClean="0">
                <a:solidFill>
                  <a:srgbClr val="FF66FF"/>
                </a:solidFill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ประชุมพลอยแดงค่าล้ำ สำนักงานสาธารณสุขจังหวัดตราด</a:t>
            </a:r>
            <a:endParaRPr lang="th-TH" sz="4000" b="1" dirty="0">
              <a:solidFill>
                <a:srgbClr val="FF66FF"/>
              </a:solidFill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286380" y="1185863"/>
            <a:ext cx="3359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ปี </a:t>
            </a:r>
            <a:r>
              <a:rPr lang="th-TH" sz="40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พศ.</a:t>
            </a:r>
            <a:r>
              <a:rPr lang="th-TH" sz="48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 2566</a:t>
            </a:r>
            <a:endParaRPr lang="th-TH" sz="72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2073" name="AutoShape 8" descr="ผลการค้นหารูปภาพสำหรับ cartoon tre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2074" name="AutoShape 10" descr="ผลการค้นหารูปภาพสำหรับ tree cartoon no background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3" name="AutoShape 2" descr="Napnutriscience - การพาณิชย์และอุตสาหกรรม - กรุงเทพมหานคร - รีวิว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Let's fight corona - covid19 - About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Illustration fight covid-19 corona virus. cure corona virus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271" y="2073598"/>
            <a:ext cx="3324945" cy="1560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3714744" y="2786064"/>
            <a:ext cx="1214446" cy="523220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714348" y="1714494"/>
            <a:ext cx="7643866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1.2.2</a:t>
            </a:r>
            <a:r>
              <a:rPr lang="th-TH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สรุปการประชุมคณะอนุกรรมการหลักประกันสุขภาพเขต 6 ระยอง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	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643306" y="2786064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285852" y="147285"/>
            <a:ext cx="7881961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๒ เรื่อง รับรองรายงานการประชุมครั้ง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ที่ ๙/๒๕๖๖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itchFamily="34" charset="-34"/>
              <a:ea typeface="MS PGothic" pitchFamily="34" charset="-128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86560" y="1420935"/>
            <a:ext cx="8244408" cy="2677656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กลุ่มงานพัฒนายุทธศาสตร์สาธารณสุข ฝ่ายเลขานุการการประชุม </a:t>
            </a:r>
            <a:r>
              <a:rPr lang="th-TH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  ได้จัดทำรายงานการประชุม  </a:t>
            </a:r>
            <a:r>
              <a:rPr lang="th-TH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 ครั้งที่ 9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๒๕66 วันที่ 29 กันยายน พ.ศ. 2566 ไว้ใน 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Website www.trathealth.com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ของสำนักงานสาธารณสุขจังหวัดตราด และแจ้งให้ </a:t>
            </a:r>
            <a:r>
              <a:rPr lang="th-TH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สจ.ทุกท่านทราบ ผ่านทาง 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line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หากมีข้อแก้ไขขอให้แจ้งกลับมายังฝ่ายเลขาฯ  ภายในวันที่ 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20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ตุลาคม พ.ศ. 2566</a:t>
            </a:r>
            <a:endParaRPr lang="en-US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en-US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>
            <a:hlinkClick r:id="rId3" action="ppaction://hlinkfile"/>
          </p:cNvPr>
          <p:cNvSpPr/>
          <p:nvPr/>
        </p:nvSpPr>
        <p:spPr>
          <a:xfrm>
            <a:off x="5500694" y="3571882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๙/๒๕๖๖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1" name="สี่เหลี่ยมผืนผ้า 10">
            <a:hlinkClick r:id="rId3" action="ppaction://hlinkfile"/>
          </p:cNvPr>
          <p:cNvSpPr/>
          <p:nvPr/>
        </p:nvSpPr>
        <p:spPr>
          <a:xfrm>
            <a:off x="5786446" y="240572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2)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42910" y="1571618"/>
            <a:ext cx="735811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3.1 </a:t>
            </a:r>
            <a:r>
              <a:rPr lang="th-TH" b="1" dirty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ความก้าวหน้าการจัดซื้อ – จัด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จ้าง  จังหวัดตราด ปีงบประมาณ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      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3.1.1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งบ</a:t>
            </a:r>
            <a:r>
              <a:rPr lang="th-TH" b="1" dirty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ลงทุน 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- งบเสื่อม  ปีงบประมาณ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	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>
            <a:hlinkClick r:id="rId4" action="ppaction://hlinkfile"/>
          </p:cNvPr>
          <p:cNvSpPr/>
          <p:nvPr/>
        </p:nvSpPr>
        <p:spPr>
          <a:xfrm>
            <a:off x="5643570" y="347729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3)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42910" y="3048662"/>
            <a:ext cx="721523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3.2 ความก้าวหน้า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ระบบ </a:t>
            </a:r>
            <a:r>
              <a:rPr lang="th-TH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Home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a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rd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dirty="0" err="1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พคร.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	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๙/</a:t>
            </a: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57224" y="2928940"/>
            <a:ext cx="7500990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3.4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ติดตามการดำเนินงานเรียกเก็บค่ารักษาพยาบาล ประกันชีวิต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I Claim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 	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สี่เหลี่ยมผืนผ้า 18">
            <a:hlinkClick r:id="rId4" action="ppaction://hlinkfile"/>
          </p:cNvPr>
          <p:cNvSpPr/>
          <p:nvPr/>
        </p:nvSpPr>
        <p:spPr>
          <a:xfrm>
            <a:off x="5643570" y="3357568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4)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857224" y="1571618"/>
            <a:ext cx="7500990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3.3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ติดตามการดำเนินงานเรียกเก็บค่าบริการทางการแพทย์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มูลนิธิด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รีมลอป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เม้นท์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M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– 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Fund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>
            <a:hlinkClick r:id="rId4" action="ppaction://hlinkfile"/>
          </p:cNvPr>
          <p:cNvSpPr/>
          <p:nvPr/>
        </p:nvSpPr>
        <p:spPr>
          <a:xfrm>
            <a:off x="5715008" y="1928808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4)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285852" y="1643056"/>
            <a:ext cx="6786610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หมายเหตุ     **</a:t>
            </a:r>
            <a:r>
              <a:rPr lang="th-TH" dirty="0" smtClean="0">
                <a:solidFill>
                  <a:schemeClr val="tx1"/>
                </a:solidFill>
              </a:rPr>
              <a:t>   คือ   ไม่มีเรื่องแจ้งเข้าวาระประชุม ในช่วงที่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chemeClr val="tx1"/>
                </a:solidFill>
              </a:rPr>
              <a:t>                                      เปิดรับเรื่องเข้าประชุม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</a:rPr>
              <a:t>นะคะ  </a:t>
            </a:r>
            <a:endParaRPr lang="en-US" dirty="0">
              <a:solidFill>
                <a:schemeClr val="tx1"/>
              </a:solidFill>
              <a:latin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3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285866"/>
            <a:ext cx="6858048" cy="646331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4.1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แจ้งให้ทราบจากชมรม </a:t>
            </a:r>
            <a:r>
              <a:rPr lang="th-TH" sz="3600" b="1" dirty="0" err="1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itchFamily="18" charset="-34"/>
              </a:rPr>
              <a:t>อส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itchFamily="18" charset="-34"/>
              </a:rPr>
              <a:t>ม. จังหวัดตราด</a:t>
            </a:r>
            <a:endParaRPr lang="en-US" sz="3600" dirty="0">
              <a:solidFill>
                <a:sysClr val="windowText" lastClr="000000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6452" t="8694" r="6451"/>
          <a:stretch>
            <a:fillRect/>
          </a:stretch>
        </p:blipFill>
        <p:spPr bwMode="auto">
          <a:xfrm>
            <a:off x="3214678" y="2035679"/>
            <a:ext cx="2000264" cy="23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445058" y="3896035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นางอังคณา  ทองโชติ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715008" y="2643188"/>
            <a:ext cx="185738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3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49671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214428"/>
            <a:ext cx="7935943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แจ้งให้ทราบจากกองสาธารณสุขและสิ่งแวดล้อม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สำนักงานเทศบาล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เมืองตราด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500694" y="3929072"/>
            <a:ext cx="270609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นายตนุภัทร  นะ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รานันท์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7327" t="13889" r="25826"/>
          <a:stretch>
            <a:fillRect/>
          </a:stretch>
        </p:blipFill>
        <p:spPr bwMode="auto">
          <a:xfrm>
            <a:off x="3286116" y="1845464"/>
            <a:ext cx="2000264" cy="25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40992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464347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4.3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 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ศตม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ที่ ๖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๔ 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8" name="Picture 8" descr="https://attachment.outlook.office.net/owa/yupin_1998@hotmail.com/service.svc/s/GetAttachmentThumbnail?id=AQMkADAwATY0MDABLWI1ODYtYWY0Ny0wMAItMDAKAEYAAANRw%2BO%2FdsD%2FRYfgu%2F9BCM6KBwDChviT3%2BiURLmWYMlIjjefAAACAQwAAAAJYKkXwF2KSYvcSVI%2BBzBTAAAAddOawAAAAAESABAA21Wm%2BEhsvE2XeEVhrBtO3Q%3D%3D&amp;thumbnailType=2&amp;X-OWA-CANARY=WovvDLuZKUae1XsdeJOEG-ByBKdehtUYKY8ZvzE12dMKVcgmk9BXFOjrOZt2vqWSqbAnCNK08oU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NDA5NjAwLTMwNDU1MDI3OTFcIixcInB1aWRcIjpcIjE3NTkyMjE2NDk5NDQzOTFcIixcIm9pZFwiOlwiMDAwNjQwMDAtYjU4Ni1hZjQ3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yMDY3MDE0MCwibmJmIjoxNTIwNjY5NTQwfQ.bG4JjIk6Gp6BR3IrI55N1rgqsrmfsVz-0spq-KF0ukNihYJ0ylg26782K5ZEaabsiZjAmV3lwbw4reN1lgPseRISK53gji9bX_lQqyz9PEgsaMwpNWZBXpymIeXCP8CBU7V9gPo9zW2WawCvodCKo7Zi0XUpgKrjMxTNj4eDIMMMgEYFq3UZ0VS_M9YLI1T1mNyIUSq6EZrGB9VlEsEeSamEj7kMVXmVE_t5mS_0CTXZDT-UTEZhlZ5owBrh7rl0RznEna9n7cmUpRWi4oqpeygWKxXOgpN_hK2PpDWokQoBor7auAQQ_eqddTM6DGia8hfq3HlfrUF62oT9SkHVFQ&amp;owa=outlook.live.com&amp;isc=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9577" y="1737648"/>
            <a:ext cx="1740151" cy="2190930"/>
          </a:xfrm>
          <a:prstGeom prst="round2DiagRect">
            <a:avLst>
              <a:gd name="adj1" fmla="val 16667"/>
              <a:gd name="adj2" fmla="val 9383"/>
            </a:avLst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3204557" y="4023664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วิชาญ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ผาติรัตน์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4.3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724128" y="2624634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       **</a:t>
            </a:r>
            <a:endParaRPr lang="en-US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56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642910" y="74055"/>
            <a:ext cx="868161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214428"/>
            <a:ext cx="796153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แจ้งให้ทราบจากด่านควบคุมโรคติดต่อระหว่างประเทศ พรมแดนบ้านหาดเล็ก  จังหวัดตราด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59042" y="4150193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นายแฉล้ม  อิ่มอุไร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12" name="รูปภาพ 11"/>
          <p:cNvPicPr/>
          <p:nvPr/>
        </p:nvPicPr>
        <p:blipFill>
          <a:blip r:embed="rId3"/>
          <a:srcRect l="5638" t="36795" r="85122" b="47629"/>
          <a:stretch>
            <a:fillRect/>
          </a:stretch>
        </p:blipFill>
        <p:spPr bwMode="auto">
          <a:xfrm>
            <a:off x="3365455" y="2183306"/>
            <a:ext cx="2000263" cy="19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สี่เหลี่ยมผืนผ้า 10"/>
          <p:cNvSpPr/>
          <p:nvPr/>
        </p:nvSpPr>
        <p:spPr>
          <a:xfrm>
            <a:off x="5724128" y="2624634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       **</a:t>
            </a:r>
            <a:endParaRPr lang="en-US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78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214428"/>
            <a:ext cx="488970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๔.5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แจ้งให้ทราบจากโรงพยาบาลตราด 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4.5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3000364" y="3929072"/>
            <a:ext cx="3081536" cy="83099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นายแพทย์สุชาติ   ตันตินิรามัย     ผู้อำนวยการโรงพยาบาลตราด</a:t>
            </a:r>
          </a:p>
        </p:txBody>
      </p:sp>
      <p:pic>
        <p:nvPicPr>
          <p:cNvPr id="11" name="รูปภาพ 10"/>
          <p:cNvPicPr/>
          <p:nvPr/>
        </p:nvPicPr>
        <p:blipFill>
          <a:blip r:embed="rId3"/>
          <a:srcRect l="51359" t="18962" r="27861" b="34311"/>
          <a:stretch>
            <a:fillRect/>
          </a:stretch>
        </p:blipFill>
        <p:spPr bwMode="auto">
          <a:xfrm>
            <a:off x="3643306" y="1785932"/>
            <a:ext cx="170974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สี่เหลี่ยมผืนผ้า 4"/>
          <p:cNvSpPr>
            <a:spLocks noChangeArrowheads="1"/>
          </p:cNvSpPr>
          <p:nvPr/>
        </p:nvSpPr>
        <p:spPr bwMode="auto">
          <a:xfrm>
            <a:off x="500034" y="1285866"/>
            <a:ext cx="6215106" cy="584775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32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กลุ่มงานอนามัยสิ่งแวดล้อมและอาชีวอนามัย</a:t>
            </a:r>
            <a:endParaRPr lang="en-US" sz="2500" dirty="0">
              <a:effectLst/>
              <a:latin typeface="TH SarabunIT๙" pitchFamily="34" charset="-34"/>
              <a:ea typeface="Cordia New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500034" y="2214560"/>
            <a:ext cx="7858180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</a:t>
            </a:r>
            <a:r>
              <a:rPr lang="th-TH" sz="1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</a:t>
            </a:r>
            <a:r>
              <a:rPr lang="th-TH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1.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ขอขอมอบประกาศนียบัตร รับรองมาตรฐาน </a:t>
            </a:r>
            <a:r>
              <a:rPr lang="en-US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Green and Clean Hospital Challenge</a:t>
            </a:r>
            <a:r>
              <a:rPr lang="en-US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ให้แก่โรงพยาบาลจำนวน  7  แห่ง  ดังนี้</a:t>
            </a:r>
            <a:endParaRPr lang="en-US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ลูกศรขวา 18"/>
          <p:cNvSpPr/>
          <p:nvPr/>
        </p:nvSpPr>
        <p:spPr>
          <a:xfrm>
            <a:off x="6286512" y="3714758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653277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๔.6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แจ้งให้ทราบจากนายแพทย์เชี่ยวชาญ (ด้านเวชกรรมป้องกัน)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380970" y="4019560"/>
            <a:ext cx="30807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นายแพทย์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ภาณุวัฒน์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โสภณเลิศพงศ์   </a:t>
            </a:r>
          </a:p>
        </p:txBody>
      </p:sp>
      <p:pic>
        <p:nvPicPr>
          <p:cNvPr id="10" name="Picture 35" descr="C:\Users\Administrator\Desktop\นำเสนอผู้บริหาร๒๕๕๙\ผอ.รพช\นพ.ภาณุวัฒน์  โสภณเลิศพงศ์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6762" y="1828795"/>
            <a:ext cx="1870830" cy="2143140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4.6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071802" y="2285998"/>
            <a:ext cx="5179951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4.6.1 รายงานความก้าวหน้าการติดตั้งระบบผลิตไฟฟ้าจากพลังงานแสงอาทิตย์ 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สำนักงานสาธารณสุขจังหวัดตราด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TextBox 13">
            <a:hlinkClick r:id="rId4" action="ppaction://hlinkfile"/>
          </p:cNvPr>
          <p:cNvSpPr txBox="1"/>
          <p:nvPr/>
        </p:nvSpPr>
        <p:spPr>
          <a:xfrm>
            <a:off x="6572264" y="3714758"/>
            <a:ext cx="117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(ขึ้นจอ 1)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70485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7 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เรื่อง แจ้งให้ทราบจากนักวิชาการสาธารณสุขเชี่ยวชาญ (ด้านส่งเสริมพัฒนา)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4.7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29322" y="2786064"/>
            <a:ext cx="192882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38678" y="4305312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นายไพริน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ริพันธ์</a:t>
            </a:r>
          </a:p>
        </p:txBody>
      </p:sp>
      <p:pic>
        <p:nvPicPr>
          <p:cNvPr id="11" name="Picture 2" descr="น้องปี62_๑๙๑๐๐๓_0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1" y="1963374"/>
            <a:ext cx="1651624" cy="232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9208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8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จากนักวิชาการ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สาธารณสุข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เชี่ยวชาญ (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ด้านบริการทางวิชาการ)</a:t>
            </a:r>
            <a:endParaRPr lang="en-US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058828" y="2715766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2" name="รูปภาพ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000246"/>
            <a:ext cx="185738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0"/>
          <p:cNvSpPr txBox="1"/>
          <p:nvPr/>
        </p:nvSpPr>
        <p:spPr>
          <a:xfrm>
            <a:off x="3129571" y="4214824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นายปราการ  อภิบาลศรี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142990"/>
            <a:ext cx="78581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4.9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แจ้งให้ทราบจากกลุ่มงานบริหารทั่วไป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4.10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071934" y="2571750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66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01157"/>
            <a:ext cx="781695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4.10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แจ้งให้ทราบจากกลุ่มงานพัฒนายุทธศาสตร์สาธารณสุข</a:t>
            </a:r>
            <a:r>
              <a:rPr lang="th-TH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571472" y="4071948"/>
            <a:ext cx="200026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พีร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นุช  เจียม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4.9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1785932"/>
            <a:ext cx="1986948" cy="2281224"/>
          </a:xfrm>
          <a:prstGeom prst="rect">
            <a:avLst/>
          </a:prstGeom>
          <a:ln w="22225">
            <a:noFill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2928926" y="2285998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4.10.1 ข้อสั่งการในการประชุมขับเคลื่อนนโยบาย ของสำนักงานปลัดกระทรวงสาธารณสุข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5500694" y="328613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5)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49671"/>
            <a:ext cx="857256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 l="34166" t="-105" r="20312" b="14199"/>
          <a:stretch>
            <a:fillRect/>
          </a:stretch>
        </p:blipFill>
        <p:spPr bwMode="auto">
          <a:xfrm>
            <a:off x="711372" y="1864892"/>
            <a:ext cx="1896678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0"/>
          <p:cNvSpPr txBox="1"/>
          <p:nvPr/>
        </p:nvSpPr>
        <p:spPr>
          <a:xfrm>
            <a:off x="480984" y="4357700"/>
            <a:ext cx="2357454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นายสุพจน์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รัตน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เพียร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80984" y="1191256"/>
            <a:ext cx="7556455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แจ้งให้ทราบจากกลุ่มงานควบคุมโรคติดต่อ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4.15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7488" y="1857370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4.11.1  สถานการณ์ และมาตรการควบคุมโรคไข้เลือดออก จ.ตราด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TextBox 9">
            <a:hlinkClick r:id="rId5" action="ppaction://hlinkfile"/>
          </p:cNvPr>
          <p:cNvSpPr txBox="1"/>
          <p:nvPr/>
        </p:nvSpPr>
        <p:spPr>
          <a:xfrm>
            <a:off x="6357950" y="1214428"/>
            <a:ext cx="117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(ขึ้นจอ 2)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857488" y="2857502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4.11.2  แนวทางการให้บริการวัคซีน 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HPV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ตามนโยบายเร่งรัด 100 วัน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2928926" y="3857634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4.11.3  ความครอบคลุมการได้รับวัคซีนพื้นฐานในเด็กแรกเกิด - 5 ปี จังหวัดตราด ปี 2566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74055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83568" y="1225366"/>
            <a:ext cx="757242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4.12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แจ้งให้ทราบจากกลุ่มงานคุ้มครองผู้บริโภคและเภสัชสาธารณสุข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00364" y="4214824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นายธนัน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ธร  รัตนพ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รสม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ปอง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4.13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786446" y="2571750"/>
            <a:ext cx="178595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รูปภาพ 7"/>
          <p:cNvPicPr/>
          <p:nvPr/>
        </p:nvPicPr>
        <p:blipFill>
          <a:blip r:embed="rId3"/>
          <a:srcRect l="40051" t="21006" r="40007" b="33432"/>
          <a:stretch>
            <a:fillRect/>
          </a:stretch>
        </p:blipFill>
        <p:spPr bwMode="auto">
          <a:xfrm>
            <a:off x="3357555" y="1902760"/>
            <a:ext cx="1643074" cy="215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142990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4.13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แจ้งให้ทราบจากกลุ่มงานประกันสุขภาพ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643174" y="4143386"/>
            <a:ext cx="278608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นางปรางค์ภัสสร  จันทร์ทองภักดี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84720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4.18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3">
            <a:lum bright="10000"/>
          </a:blip>
          <a:srcRect l="42548" t="37630" r="35176" b="27235"/>
          <a:stretch>
            <a:fillRect/>
          </a:stretch>
        </p:blipFill>
        <p:spPr bwMode="auto">
          <a:xfrm>
            <a:off x="3143240" y="1928808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สี่เหลี่ยมผืนผ้า 12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793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142990"/>
            <a:ext cx="789010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แจ้งให้ทราบจากกลุ่มงานพัฒนาคุณภาพและรูปแบบบริการ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71472" y="4000510"/>
            <a:ext cx="214314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นางกัญญา   เชื้อเงิน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3348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4.17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143240" y="1928808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4.14.1</a:t>
            </a:r>
            <a:r>
              <a:rPr lang="th-TH" b="1" dirty="0" smtClean="0"/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การขอรับค่าบริการสาธารณสุขเพิ่มเติมสำหรับหน่วยบริการปฐมภูมิ (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PCU/NPCU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>
            <a:hlinkClick r:id="rId3" action="ppaction://hlinkfile"/>
          </p:cNvPr>
          <p:cNvSpPr/>
          <p:nvPr/>
        </p:nvSpPr>
        <p:spPr>
          <a:xfrm>
            <a:off x="5500694" y="2714626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6)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143240" y="3332155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4.14.2</a:t>
            </a:r>
            <a:r>
              <a:rPr lang="th-TH" b="1" dirty="0" smtClean="0"/>
              <a:t> 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Quick Win 100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วัน ลำดับที่ 9  การพัฒนาโรงพยาบาลชุมชนแม่ข่าย 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ลูกศรขวา 14"/>
          <p:cNvSpPr/>
          <p:nvPr/>
        </p:nvSpPr>
        <p:spPr>
          <a:xfrm>
            <a:off x="6429388" y="4357700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6" name="รูปภาพ 15"/>
          <p:cNvPicPr/>
          <p:nvPr/>
        </p:nvPicPr>
        <p:blipFill>
          <a:blip r:embed="rId4"/>
          <a:srcRect l="49099" t="25556" r="41573" b="60877"/>
          <a:stretch>
            <a:fillRect/>
          </a:stretch>
        </p:blipFill>
        <p:spPr bwMode="auto">
          <a:xfrm>
            <a:off x="714348" y="1928808"/>
            <a:ext cx="1809763" cy="205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85720" y="1071552"/>
            <a:ext cx="789010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แจ้งให้ทราบจากกลุ่มงานพัฒนาคุณภาพและรูปแบบบริการ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3348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4.17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57224" y="1714494"/>
            <a:ext cx="7500990" cy="317009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4.14.2</a:t>
            </a:r>
            <a:r>
              <a:rPr lang="th-TH" b="1" dirty="0" smtClean="0"/>
              <a:t> 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Quick Win 100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วัน ลำดับที่ 9  การพัฒนาโรงพยาบาลชุมชนแม่ข่าย     </a:t>
            </a:r>
            <a:r>
              <a:rPr lang="th-TH" sz="1600" dirty="0" smtClean="0">
                <a:solidFill>
                  <a:schemeClr val="tx1"/>
                </a:solidFill>
              </a:rPr>
              <a:t>เป้าหมายการพัฒนา </a:t>
            </a:r>
            <a:r>
              <a:rPr lang="th-TH" sz="1600" dirty="0" err="1" smtClean="0">
                <a:solidFill>
                  <a:schemeClr val="tx1"/>
                </a:solidFill>
              </a:rPr>
              <a:t>รพช.</a:t>
            </a:r>
            <a:r>
              <a:rPr lang="th-TH" sz="1600" dirty="0" smtClean="0">
                <a:solidFill>
                  <a:schemeClr val="tx1"/>
                </a:solidFill>
              </a:rPr>
              <a:t> 3 แห่ง  ประเด็นการพัฒนา คือ การเปิดหน่วยไตเทียมเพื่อจัดบริการฟอกเลือดผู้ป่วยโรคไตด้วยเครื่องไตเทียม (</a:t>
            </a:r>
            <a:r>
              <a:rPr lang="en-US" sz="1600" dirty="0" err="1" smtClean="0">
                <a:solidFill>
                  <a:schemeClr val="tx1"/>
                </a:solidFill>
              </a:rPr>
              <a:t>hemodialysis</a:t>
            </a:r>
            <a:r>
              <a:rPr lang="en-US" sz="1600" dirty="0" smtClean="0">
                <a:solidFill>
                  <a:schemeClr val="tx1"/>
                </a:solidFill>
              </a:rPr>
              <a:t>)</a:t>
            </a:r>
            <a:r>
              <a:rPr lang="th-TH" sz="1600" dirty="0" smtClean="0">
                <a:solidFill>
                  <a:schemeClr val="tx1"/>
                </a:solidFill>
              </a:rPr>
              <a:t> โดยเลือกใช้รูปแบบการลงทุนของ รพ.ด้วยงบประมาณและการได้รับการบริจาคเงินจากภาคเอกชนและประชาชน  งบประมาณโดยประมาณแห่งละ 3 ล้านบาท จำนวน 2 แห่ง และอยู่ระหว่างพิจารณาการลงทุนฯ จำนวน 1 แห่ง ได้แก่ 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th-TH" sz="1600" dirty="0" smtClean="0">
                <a:solidFill>
                  <a:schemeClr val="tx1"/>
                </a:solidFill>
              </a:rPr>
              <a:t>                	1) รพ.คลองใหญ่  เป้าหมายรองรับผู้ป่วยโรคไตเขตอำเภอคลองใหญ่และประเทศกัมพูชา 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th-TH" sz="1600" dirty="0" smtClean="0">
                <a:solidFill>
                  <a:schemeClr val="tx1"/>
                </a:solidFill>
              </a:rPr>
              <a:t>	2) รพ.เขาสมิง 	   รองรับผู้ป่วยเขตอำเภอเขาสมิงและอำเภอบ่อไร่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th-TH" sz="1600" dirty="0" smtClean="0">
                <a:solidFill>
                  <a:schemeClr val="tx1"/>
                </a:solidFill>
              </a:rPr>
              <a:t>                	3) รพ.เกาะช้าง    อยู่ระหว่างการพิจารณาการลงทุนของ รพ.เกาะช้าง หรือการจ้างเหมาบริการฯ จากภาคเอกชน  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th-TH" sz="1600" dirty="0" smtClean="0">
                <a:solidFill>
                  <a:schemeClr val="tx1"/>
                </a:solidFill>
              </a:rPr>
              <a:t>	ซึ่งการดำเนินงานทุกขั้นตอนในการจัดตั้งหน่วยไตเทียม (โครงสร้างพื้นที่ฯ เครื่องไตเทียมฯ และอื่นๆที่เกี่ยวข้อง) ทั้ง 3 รพ. จะได้รับความร่วมมือให้คำปรึกษาและข้อเสนอแนะจากนายแพทย์    </a:t>
            </a:r>
            <a:r>
              <a:rPr lang="th-TH" sz="1600" dirty="0" err="1" smtClean="0">
                <a:solidFill>
                  <a:schemeClr val="tx1"/>
                </a:solidFill>
              </a:rPr>
              <a:t>พีร</a:t>
            </a:r>
            <a:r>
              <a:rPr lang="th-TH" sz="1600" dirty="0" smtClean="0">
                <a:solidFill>
                  <a:schemeClr val="tx1"/>
                </a:solidFill>
              </a:rPr>
              <a:t>พัชร  </a:t>
            </a:r>
            <a:r>
              <a:rPr lang="th-TH" sz="1600" dirty="0" err="1" smtClean="0">
                <a:solidFill>
                  <a:schemeClr val="tx1"/>
                </a:solidFill>
              </a:rPr>
              <a:t>รัตน</a:t>
            </a:r>
            <a:r>
              <a:rPr lang="th-TH" sz="1600" dirty="0" smtClean="0">
                <a:solidFill>
                  <a:schemeClr val="tx1"/>
                </a:solidFill>
              </a:rPr>
              <a:t>สุนทร นายแพทย์ชำนาญการ แพทย์เฉพาะทางสาขาอายุรก</a:t>
            </a:r>
            <a:r>
              <a:rPr lang="th-TH" sz="1600" dirty="0" err="1" smtClean="0">
                <a:solidFill>
                  <a:schemeClr val="tx1"/>
                </a:solidFill>
              </a:rPr>
              <a:t>รรม</a:t>
            </a:r>
            <a:r>
              <a:rPr lang="th-TH" sz="1600" dirty="0" smtClean="0">
                <a:solidFill>
                  <a:schemeClr val="tx1"/>
                </a:solidFill>
              </a:rPr>
              <a:t> รพ.ตราด </a:t>
            </a:r>
            <a:endParaRPr lang="en-US" sz="1600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785786" y="1428742"/>
            <a:ext cx="7500990" cy="25545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sz="2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     	</a:t>
            </a:r>
            <a:r>
              <a:rPr lang="th-TH" sz="2000" dirty="0" smtClean="0"/>
              <a:t>1) โรงพยาบาลตราด ผ่านมาตรฐาน </a:t>
            </a:r>
            <a:r>
              <a:rPr lang="en-US" sz="2000" dirty="0" smtClean="0"/>
              <a:t>GREEN &amp; CLEAN Hospital Challenge </a:t>
            </a:r>
            <a:r>
              <a:rPr lang="th-TH" sz="2000" dirty="0" smtClean="0"/>
              <a:t>ระดับท้าทาย (</a:t>
            </a:r>
            <a:r>
              <a:rPr lang="en-US" sz="2000" dirty="0" smtClean="0"/>
              <a:t>Challenge</a:t>
            </a:r>
            <a:r>
              <a:rPr lang="th-TH" sz="2000" dirty="0" smtClean="0"/>
              <a:t>)</a:t>
            </a:r>
            <a:r>
              <a:rPr lang="en-US" sz="2000" dirty="0" smtClean="0"/>
              <a:t>  </a:t>
            </a:r>
            <a:r>
              <a:rPr lang="th-TH" sz="2000" dirty="0" smtClean="0"/>
              <a:t>ด้านมาตรฐานการจัดบริการอาชีวอนามัยและเวชกรรมสิ่งแวดล้อม</a:t>
            </a:r>
            <a:endParaRPr lang="en-US" sz="2000" dirty="0" smtClean="0"/>
          </a:p>
          <a:p>
            <a:r>
              <a:rPr lang="th-TH" sz="2000" dirty="0" smtClean="0"/>
              <a:t>	2) โรงพยาบาลคลองใหญ่ ผ่านมาตรฐาน </a:t>
            </a:r>
            <a:r>
              <a:rPr lang="en-US" sz="2000" dirty="0" smtClean="0"/>
              <a:t>GREEN &amp; CLEAN Hospital Challenge </a:t>
            </a:r>
            <a:r>
              <a:rPr lang="th-TH" sz="2000" dirty="0" smtClean="0"/>
              <a:t>ระดับท้าทาย (</a:t>
            </a:r>
            <a:r>
              <a:rPr lang="en-US" sz="2000" dirty="0" smtClean="0"/>
              <a:t>Challenge</a:t>
            </a:r>
            <a:r>
              <a:rPr lang="th-TH" sz="2000" dirty="0" smtClean="0"/>
              <a:t>)</a:t>
            </a:r>
            <a:r>
              <a:rPr lang="en-US" sz="2000" dirty="0" smtClean="0"/>
              <a:t>  </a:t>
            </a:r>
            <a:r>
              <a:rPr lang="th-TH" sz="2000" dirty="0" smtClean="0"/>
              <a:t>ด้านมาตรฐานการจัดบริการอาชีวอนามัยและเวชกรรมสิ่งแวดล้อม</a:t>
            </a:r>
            <a:endParaRPr lang="en-US" sz="2000" dirty="0" smtClean="0"/>
          </a:p>
          <a:p>
            <a:r>
              <a:rPr lang="th-TH" sz="2000" dirty="0" smtClean="0"/>
              <a:t>	3) โรงพยาบาลเกาะช้าง ผ่านมาตรฐาน </a:t>
            </a:r>
            <a:r>
              <a:rPr lang="en-US" sz="2000" dirty="0" smtClean="0"/>
              <a:t>GREEN &amp; CLEAN Hospital Challenge </a:t>
            </a:r>
            <a:r>
              <a:rPr lang="th-TH" sz="2000" dirty="0" smtClean="0"/>
              <a:t>ระดับท้าทาย (</a:t>
            </a:r>
            <a:r>
              <a:rPr lang="en-US" sz="2000" dirty="0" smtClean="0"/>
              <a:t>Challenge</a:t>
            </a:r>
            <a:r>
              <a:rPr lang="th-TH" sz="2000" dirty="0" smtClean="0"/>
              <a:t>)  ด้านมาตรฐานการจัดบริการอาชีวอนามัยและเวชกรรมสิ่งแวดล้อม</a:t>
            </a:r>
            <a:endParaRPr lang="en-US" sz="2000" dirty="0" smtClean="0"/>
          </a:p>
          <a:p>
            <a:r>
              <a:rPr lang="th-TH" sz="2000" dirty="0" smtClean="0"/>
              <a:t>	4) โรงพยาบาลเขาสมิง ผ่านมาตรฐาน </a:t>
            </a:r>
            <a:r>
              <a:rPr lang="en-US" sz="2000" dirty="0" smtClean="0"/>
              <a:t>GREEN &amp; CLEAN Hospital Challenge</a:t>
            </a:r>
            <a:r>
              <a:rPr lang="th-TH" sz="2000" dirty="0" smtClean="0"/>
              <a:t>ระดับมาตรฐาน (</a:t>
            </a:r>
            <a:r>
              <a:rPr lang="en-US" sz="2000" dirty="0" smtClean="0"/>
              <a:t>Standard</a:t>
            </a:r>
            <a:r>
              <a:rPr lang="th-TH" sz="2000" dirty="0" smtClean="0"/>
              <a:t>) 		</a:t>
            </a:r>
            <a:endParaRPr lang="en-US" sz="2000" dirty="0" smtClean="0"/>
          </a:p>
        </p:txBody>
      </p:sp>
      <p:sp>
        <p:nvSpPr>
          <p:cNvPr id="19" name="ลูกศรขวา 18"/>
          <p:cNvSpPr/>
          <p:nvPr/>
        </p:nvSpPr>
        <p:spPr>
          <a:xfrm>
            <a:off x="7286644" y="4214824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91526" y="1118321"/>
            <a:ext cx="574696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4.15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แจ้งให้ทราบจากกลุ่มงานส่งเสริมสุขภาพ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3143240" y="4129389"/>
            <a:ext cx="235745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นางนิสารัตน์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4.14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3" cstate="print"/>
          <a:srcRect l="29815" t="8940" r="29966" b="28014"/>
          <a:stretch>
            <a:fillRect/>
          </a:stretch>
        </p:blipFill>
        <p:spPr bwMode="auto">
          <a:xfrm>
            <a:off x="3428992" y="1824032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สี่เหลี่ยมผืนผ้า 8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142990"/>
            <a:ext cx="7329229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4.16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แจ้งให้ทราบจากกลุ่มงานบริหารทรัพยากรบุคคล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785932"/>
            <a:ext cx="1842874" cy="242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10"/>
          <p:cNvSpPr txBox="1"/>
          <p:nvPr/>
        </p:nvSpPr>
        <p:spPr>
          <a:xfrm>
            <a:off x="3062277" y="4214824"/>
            <a:ext cx="257176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ฑี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รากุล 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อุยนันท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พิทักษ์         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406294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4.19</a:t>
            </a:r>
          </a:p>
        </p:txBody>
      </p:sp>
      <p:pic>
        <p:nvPicPr>
          <p:cNvPr id="8" name="รูปภาพ 7"/>
          <p:cNvPicPr/>
          <p:nvPr/>
        </p:nvPicPr>
        <p:blipFill>
          <a:blip r:embed="rId3" cstate="print"/>
          <a:srcRect l="25594" t="7635" r="25882" b="6053"/>
          <a:stretch>
            <a:fillRect/>
          </a:stretch>
        </p:blipFill>
        <p:spPr bwMode="auto">
          <a:xfrm>
            <a:off x="3071802" y="1714494"/>
            <a:ext cx="207170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0"/>
          <p:cNvSpPr txBox="1"/>
          <p:nvPr/>
        </p:nvSpPr>
        <p:spPr>
          <a:xfrm>
            <a:off x="3000364" y="4071948"/>
            <a:ext cx="218441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นายกิตติพงศ์   โตสติ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28595" y="1119836"/>
            <a:ext cx="5143537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4.17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กฏหมาย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00694" y="2643188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00694" y="2643188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857224" y="25287"/>
            <a:ext cx="8858312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214428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4.18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แจ้งให้ทราบจากกลุ่มงานทันตสาธารณสุข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8679" name="Picture 2" descr="S__83313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46" y="1755788"/>
            <a:ext cx="1871663" cy="2601912"/>
          </a:xfrm>
          <a:prstGeom prst="rect">
            <a:avLst/>
          </a:prstGeom>
          <a:noFill/>
          <a:ln w="22225">
            <a:solidFill>
              <a:srgbClr val="FF99FF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500034" y="4357700"/>
            <a:ext cx="2827891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ทพญ.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ณภัสภรณ์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วิ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รุศม์ธนัช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4.12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143240" y="2143122"/>
            <a:ext cx="5179951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4.18.1</a:t>
            </a:r>
            <a:r>
              <a:rPr lang="th-TH" b="1" dirty="0" smtClean="0"/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แนวทางการดำเนินงานและตัวชี้วัดงาน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ทันต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สาธารณสุข จังหวัดตราด 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2567</a:t>
            </a:r>
            <a:endParaRPr lang="en-US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>
            <a:hlinkClick r:id="rId4" action="ppaction://hlinkfile"/>
          </p:cNvPr>
          <p:cNvSpPr/>
          <p:nvPr/>
        </p:nvSpPr>
        <p:spPr>
          <a:xfrm>
            <a:off x="5143504" y="3429006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7)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214428"/>
            <a:ext cx="792961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4.19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แจ้งให้ทราบจากกลุ่มงานอนามัยสิ่งแวดล้อมและอาชีวอนามัย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0000" t="20000" r="11667" b="25000"/>
          <a:stretch>
            <a:fillRect/>
          </a:stretch>
        </p:blipFill>
        <p:spPr bwMode="auto">
          <a:xfrm>
            <a:off x="534129" y="1804045"/>
            <a:ext cx="193207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609104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4.21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285720" y="4253225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นายทรง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วิทย์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928926" y="1928808"/>
            <a:ext cx="5179951" cy="1938992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4.19.1</a:t>
            </a:r>
            <a:r>
              <a:rPr lang="th-TH" sz="2400" b="1" dirty="0" smtClean="0"/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การขับเคลื่อนการท่องเที่ยวเชิงสุขภาพและความปลอดภัยในการท่องเที่ยวจังหวัดตราด ( </a:t>
            </a:r>
            <a:r>
              <a:rPr lang="en-US" sz="2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Trat</a:t>
            </a:r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destination of Wellness and Safety Tourism)</a:t>
            </a:r>
          </a:p>
          <a:p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4.19.2 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การพัฒนาคุณภาพระบบประปาของโรงพยาบาลส่งเสริมสุขภาพตำบลให้มีคลอรีนตามมาตรฐาน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>
            <a:hlinkClick r:id="rId4" action="ppaction://hlinkfile"/>
          </p:cNvPr>
          <p:cNvSpPr/>
          <p:nvPr/>
        </p:nvSpPr>
        <p:spPr>
          <a:xfrm>
            <a:off x="5143504" y="3857634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8)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ลูกศรขวา 11"/>
          <p:cNvSpPr/>
          <p:nvPr/>
        </p:nvSpPr>
        <p:spPr>
          <a:xfrm>
            <a:off x="7215206" y="4357700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85720" y="1214428"/>
            <a:ext cx="807249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4.19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แจ้งให้ทราบจากกลุ่มงานอนามัยสิ่งแวดล้อมและอาชีวอนามัย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9104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928662" y="1857370"/>
            <a:ext cx="7358114" cy="224676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4.19.3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การประเมินปริมาณคาร์บอน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ฟุตพริ้นท์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ของหน่วยงานสาธารณสุข</a:t>
            </a:r>
            <a:endParaRPr lang="en-US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4.19.4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ปฏิทินการรณรงค์ กิจกรรมด้านอนามัยสิ่งแวดล้อมและอาชีวอนามัยแนวทางการดำเนินงานและตัวชี้วัดงาน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ทันต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สาธารณสุข จังหวัดตราด 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2567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>
            <a:hlinkClick r:id="rId3" action="ppaction://hlinkfile"/>
          </p:cNvPr>
          <p:cNvSpPr/>
          <p:nvPr/>
        </p:nvSpPr>
        <p:spPr>
          <a:xfrm>
            <a:off x="5072066" y="400051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8)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11560" y="1168102"/>
            <a:ext cx="77768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4.20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เรื่องแจ้งให้ทราบจากกลุ่มงานควบคุมโรคไม่ติดต่อ สุขภาพจิตและยาเสพติด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2535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785932"/>
            <a:ext cx="1940659" cy="2325912"/>
          </a:xfrm>
          <a:prstGeom prst="rect">
            <a:avLst/>
          </a:prstGeom>
          <a:noFill/>
          <a:ln w="349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3286116" y="4143386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พิบูลย์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รองศิ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ริคง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9523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4.16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5767396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214428"/>
            <a:ext cx="760434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4.21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แจ้งให้ทราบจากกลุ่มงานการแพทย์แผนไทย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และการแพทย์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ทางเลือก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267876" y="4136515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นางวันเพ็ญ  นิโรภาส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2129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4.20</a:t>
            </a:r>
          </a:p>
        </p:txBody>
      </p:sp>
      <p:pic>
        <p:nvPicPr>
          <p:cNvPr id="10" name="รูปภาพ 9"/>
          <p:cNvPicPr/>
          <p:nvPr/>
        </p:nvPicPr>
        <p:blipFill>
          <a:blip r:embed="rId3" cstate="print"/>
          <a:srcRect l="44675" t="8385" r="11935" b="20357"/>
          <a:stretch>
            <a:fillRect/>
          </a:stretch>
        </p:blipFill>
        <p:spPr bwMode="auto">
          <a:xfrm>
            <a:off x="3553628" y="1779061"/>
            <a:ext cx="1755259" cy="234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สี่เหลี่ยมผืนผ้า 10"/>
          <p:cNvSpPr/>
          <p:nvPr/>
        </p:nvSpPr>
        <p:spPr>
          <a:xfrm>
            <a:off x="5786446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500180"/>
            <a:ext cx="678661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22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แจ้งให้ทราบจากโรงพยาบาลชุมชน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9703" name="Picture 2" descr="docto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686"/>
          <a:stretch>
            <a:fillRect/>
          </a:stretch>
        </p:blipFill>
        <p:spPr bwMode="auto">
          <a:xfrm>
            <a:off x="439686" y="2135837"/>
            <a:ext cx="1409710" cy="164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56033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4.22</a:t>
            </a:r>
          </a:p>
        </p:txBody>
      </p:sp>
      <p:pic>
        <p:nvPicPr>
          <p:cNvPr id="15" name="รูปภาพ 14"/>
          <p:cNvPicPr/>
          <p:nvPr/>
        </p:nvPicPr>
        <p:blipFill>
          <a:blip r:embed="rId4" cstate="print"/>
          <a:srcRect l="27601" t="15257" r="27425" b="16981"/>
          <a:stretch>
            <a:fillRect/>
          </a:stretch>
        </p:blipFill>
        <p:spPr bwMode="auto">
          <a:xfrm>
            <a:off x="2108201" y="2143122"/>
            <a:ext cx="13192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5"/>
          <a:srcRect l="1019" r="1322" b="4743"/>
          <a:stretch>
            <a:fillRect/>
          </a:stretch>
        </p:blipFill>
        <p:spPr bwMode="auto">
          <a:xfrm>
            <a:off x="3761238" y="2135837"/>
            <a:ext cx="1277487" cy="164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สี่เหลี่ยมผืนผ้า 11"/>
          <p:cNvSpPr/>
          <p:nvPr/>
        </p:nvSpPr>
        <p:spPr>
          <a:xfrm>
            <a:off x="3214678" y="414338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214678" y="414338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7" name="รูปภาพ 16"/>
          <p:cNvPicPr/>
          <p:nvPr/>
        </p:nvPicPr>
        <p:blipFill>
          <a:blip r:embed="rId6" cstate="print"/>
          <a:srcRect l="29755" r="29694" b="11687"/>
          <a:stretch>
            <a:fillRect/>
          </a:stretch>
        </p:blipFill>
        <p:spPr bwMode="auto">
          <a:xfrm>
            <a:off x="7105668" y="2143122"/>
            <a:ext cx="13573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17" descr="http://www.laemngophos.org/images/personnel/doctor.jpg"/>
          <p:cNvPicPr/>
          <p:nvPr/>
        </p:nvPicPr>
        <p:blipFill>
          <a:blip r:embed="rId7"/>
          <a:srcRect b="10275"/>
          <a:stretch>
            <a:fillRect/>
          </a:stretch>
        </p:blipFill>
        <p:spPr bwMode="auto">
          <a:xfrm>
            <a:off x="5376868" y="2143122"/>
            <a:ext cx="13573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3746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91678" y="1155974"/>
            <a:ext cx="756084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23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แจ้งให้ทราบจากสำนักงานสาธารณสุขอำเภอ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30727" name="รูปภาพ 6" descr="C:\Users\chai\AppData\Local\Microsoft\Windows\INetCache\Content.Word\S__10780819.jpg"/>
          <p:cNvPicPr>
            <a:picLocks noChangeAspect="1" noChangeArrowheads="1"/>
          </p:cNvPicPr>
          <p:nvPr/>
        </p:nvPicPr>
        <p:blipFill>
          <a:blip r:embed="rId3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2" y="1943264"/>
            <a:ext cx="2126760" cy="1503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4.23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770768"/>
            <a:ext cx="136684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5"/>
          <a:srcRect l="43703" t="43026" r="44323" b="31874"/>
          <a:stretch>
            <a:fillRect/>
          </a:stretch>
        </p:blipFill>
        <p:spPr bwMode="auto">
          <a:xfrm>
            <a:off x="2268168" y="1785932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5256" y="1768282"/>
            <a:ext cx="14144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17"/>
          <p:cNvPicPr/>
          <p:nvPr/>
        </p:nvPicPr>
        <p:blipFill>
          <a:blip r:embed="rId7"/>
          <a:srcRect l="57774" t="30234" r="25892" b="32052"/>
          <a:stretch>
            <a:fillRect/>
          </a:stretch>
        </p:blipFill>
        <p:spPr bwMode="auto">
          <a:xfrm>
            <a:off x="3047418" y="3404864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รูปภาพ 18"/>
          <p:cNvPicPr/>
          <p:nvPr/>
        </p:nvPicPr>
        <p:blipFill>
          <a:blip r:embed="rId8"/>
          <a:srcRect l="52443" t="16068" r="34039" b="53219"/>
          <a:stretch>
            <a:fillRect/>
          </a:stretch>
        </p:blipFill>
        <p:spPr bwMode="auto">
          <a:xfrm>
            <a:off x="3720130" y="1778117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รูปภาพ 19"/>
          <p:cNvPicPr/>
          <p:nvPr/>
        </p:nvPicPr>
        <p:blipFill>
          <a:blip r:embed="rId9"/>
          <a:srcRect l="3098" t="26185" r="82966" b="41987"/>
          <a:stretch>
            <a:fillRect/>
          </a:stretch>
        </p:blipFill>
        <p:spPr bwMode="auto">
          <a:xfrm>
            <a:off x="4492658" y="3404864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สี่เหลี่ยมผืนผ้า 16"/>
          <p:cNvSpPr/>
          <p:nvPr/>
        </p:nvSpPr>
        <p:spPr>
          <a:xfrm>
            <a:off x="6286512" y="378619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6286512" y="378619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928662" y="1571618"/>
            <a:ext cx="7500990" cy="19389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sz="2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     	</a:t>
            </a:r>
            <a:r>
              <a:rPr lang="th-TH" sz="2000" dirty="0" smtClean="0"/>
              <a:t>5) โรงพยาบาลบ่อไร่ ผ่านมาตรฐาน </a:t>
            </a:r>
            <a:r>
              <a:rPr lang="en-US" sz="2000" dirty="0" smtClean="0"/>
              <a:t>GREEN &amp; CLEAN Hospital Challenge </a:t>
            </a:r>
            <a:r>
              <a:rPr lang="th-TH" sz="2000" dirty="0" smtClean="0"/>
              <a:t>  ระดับมาตรฐาน (</a:t>
            </a:r>
            <a:r>
              <a:rPr lang="en-US" sz="2000" dirty="0" smtClean="0"/>
              <a:t>Standard</a:t>
            </a:r>
            <a:r>
              <a:rPr lang="th-TH" sz="2000" dirty="0" smtClean="0"/>
              <a:t>)  </a:t>
            </a:r>
            <a:endParaRPr lang="en-US" sz="2000" dirty="0" smtClean="0"/>
          </a:p>
          <a:p>
            <a:r>
              <a:rPr lang="en-US" sz="2000" dirty="0" smtClean="0"/>
              <a:t>	</a:t>
            </a:r>
            <a:r>
              <a:rPr lang="th-TH" sz="2000" dirty="0" smtClean="0"/>
              <a:t>6) โรงพยาบาลแหลมงอบ ผ่านมาตรฐาน </a:t>
            </a:r>
            <a:r>
              <a:rPr lang="en-US" sz="2000" dirty="0" smtClean="0"/>
              <a:t>GREEN &amp; CLEAN Hospital Challenge </a:t>
            </a:r>
            <a:r>
              <a:rPr lang="th-TH" sz="2000" dirty="0" smtClean="0"/>
              <a:t>  ระดับมาตรฐาน (</a:t>
            </a:r>
            <a:r>
              <a:rPr lang="en-US" sz="2000" dirty="0" smtClean="0"/>
              <a:t>Standard</a:t>
            </a:r>
            <a:r>
              <a:rPr lang="th-TH" sz="2000" dirty="0" smtClean="0"/>
              <a:t>)</a:t>
            </a:r>
            <a:endParaRPr lang="en-US" sz="2000" dirty="0" smtClean="0"/>
          </a:p>
          <a:p>
            <a:r>
              <a:rPr lang="th-TH" sz="2000" dirty="0" smtClean="0"/>
              <a:t>	7) โรงพยาบาลเกาะกูด ผ่านมาตรฐาน </a:t>
            </a:r>
            <a:r>
              <a:rPr lang="en-US" sz="2000" dirty="0" smtClean="0"/>
              <a:t>GREEN &amp; CLEAN Hospital Challenge </a:t>
            </a:r>
            <a:r>
              <a:rPr lang="th-TH" sz="2000" dirty="0" smtClean="0"/>
              <a:t>  ระดับมาตรฐาน (</a:t>
            </a:r>
            <a:r>
              <a:rPr lang="en-US" sz="2000" dirty="0" smtClean="0"/>
              <a:t>Standard</a:t>
            </a:r>
            <a:r>
              <a:rPr lang="th-TH" sz="2000" dirty="0" smtClean="0"/>
              <a:t>) 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85720" y="1546205"/>
            <a:ext cx="807249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24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เรื่องแจ้งให้ทราบจากชมรมผู้อำนวยการโรงพยาบาลส่งเสริมสุขภาพตำบล  จังหวัดตราด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4.24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500430" y="307181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500430" y="307181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857224" y="2143122"/>
            <a:ext cx="7215238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5.1 การจัดงานกีฬาสาธารณสุข จ.ตราด  ประจำปีงบประมาณ 2567 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TextBox 4">
            <a:hlinkClick r:id="rId3" action="ppaction://hlinkfile"/>
          </p:cNvPr>
          <p:cNvSpPr txBox="1"/>
          <p:nvPr/>
        </p:nvSpPr>
        <p:spPr>
          <a:xfrm>
            <a:off x="4214810" y="2714626"/>
            <a:ext cx="117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(ขึ้นจอ 3)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4"/>
          <p:cNvSpPr>
            <a:spLocks noChangeArrowheads="1"/>
          </p:cNvSpPr>
          <p:nvPr/>
        </p:nvSpPr>
        <p:spPr bwMode="auto">
          <a:xfrm>
            <a:off x="857224" y="1285866"/>
            <a:ext cx="3929090" cy="584775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3200" b="1" spc="-20" dirty="0" err="1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คป</a:t>
            </a:r>
            <a:r>
              <a:rPr lang="th-TH" sz="32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สอ.บ่อไร่/ </a:t>
            </a:r>
            <a:r>
              <a:rPr lang="th-TH" sz="3200" b="1" spc="-20" dirty="0" err="1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คป</a:t>
            </a:r>
            <a:r>
              <a:rPr lang="th-TH" sz="32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สอ.เกาะช้าง </a:t>
            </a:r>
            <a:endParaRPr lang="en-US" sz="2500" dirty="0">
              <a:effectLst/>
              <a:latin typeface="TH SarabunIT๙" pitchFamily="34" charset="-34"/>
              <a:ea typeface="Cordia New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6315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๖ เรื่อง อื่นๆ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85720" y="1428742"/>
            <a:ext cx="8358246" cy="2554545"/>
          </a:xfrm>
          <a:prstGeom prst="rect">
            <a:avLst/>
          </a:prstGeom>
          <a:solidFill>
            <a:srgbClr val="CCFFCC">
              <a:alpha val="83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6.1 กำหนด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วันประชุม </a:t>
            </a:r>
            <a:r>
              <a:rPr lang="th-TH" sz="3200" b="1" u="sng" spc="-40" dirty="0" err="1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คป</a:t>
            </a:r>
            <a:r>
              <a:rPr lang="th-TH" sz="3200" b="1" u="sng" spc="-40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สจ.</a:t>
            </a:r>
            <a:r>
              <a:rPr lang="th-TH" sz="3200" b="1" u="sng" spc="-4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ตราด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ประจำเดือน พฤศจิกายน 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 smtClean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ในวันจันทร์ที่ 27 พฤศจิกายน  </a:t>
            </a:r>
            <a:r>
              <a:rPr lang="th-TH" sz="3200" b="1" spc="-40" dirty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2566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เวลา  </a:t>
            </a:r>
            <a:r>
              <a:rPr lang="th-TH" sz="3200" b="1" spc="-40" dirty="0" smtClean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13.30 </a:t>
            </a: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- 16.30 น.</a:t>
            </a:r>
          </a:p>
          <a:p>
            <a:pPr algn="ctr"/>
            <a:r>
              <a:rPr lang="th-TH" sz="3200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ณ </a:t>
            </a:r>
            <a:r>
              <a:rPr lang="th-TH" sz="32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ห้องประชุมพลอยแดงค่าล้ำ สำนักงานสาธารณสุขจังหวัดตราด</a:t>
            </a:r>
            <a:endParaRPr lang="th-TH" sz="32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32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หากมีการเปลี่ยนแปลง จะแจ้งให้ทราบอีกครั้ง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สี่เหลี่ยมผืนผ้า 4"/>
          <p:cNvSpPr>
            <a:spLocks noChangeArrowheads="1"/>
          </p:cNvSpPr>
          <p:nvPr/>
        </p:nvSpPr>
        <p:spPr bwMode="auto">
          <a:xfrm>
            <a:off x="500034" y="1285866"/>
            <a:ext cx="6215106" cy="584775"/>
          </a:xfrm>
          <a:prstGeom prst="rect">
            <a:avLst/>
          </a:prstGeom>
          <a:solidFill>
            <a:srgbClr val="FDB3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32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กลุ่มงานอนามัยสิ่งแวดล้อมและอาชีวอนามัย</a:t>
            </a:r>
            <a:endParaRPr lang="en-US" sz="2500" dirty="0">
              <a:effectLst/>
              <a:latin typeface="TH SarabunIT๙" pitchFamily="34" charset="-34"/>
              <a:ea typeface="Cordia New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500034" y="2214560"/>
            <a:ext cx="7858180" cy="954107"/>
          </a:xfrm>
          <a:prstGeom prst="rect">
            <a:avLst/>
          </a:prstGeom>
          <a:solidFill>
            <a:srgbClr val="FDB3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</a:t>
            </a:r>
            <a:r>
              <a:rPr lang="th-TH" sz="1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</a:t>
            </a:r>
            <a:r>
              <a:rPr lang="en-US" b="1" spc="-20" dirty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2</a:t>
            </a:r>
            <a:r>
              <a:rPr lang="th-TH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.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เรื่อง</a:t>
            </a:r>
            <a:r>
              <a:rPr lang="th-TH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ขอแสดงความยินดีกับผู้ได้รับการแต่งตั้งให้ดำรงตำแหน่ง ระดับชำนาญการพิเศษ  </a:t>
            </a:r>
            <a:r>
              <a:rPr lang="en-US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3</a:t>
            </a:r>
            <a:r>
              <a:rPr lang="th-TH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ท่าน 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ดังนี้</a:t>
            </a:r>
            <a:endParaRPr lang="en-US" b="1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ลูกศรขวา 18"/>
          <p:cNvSpPr/>
          <p:nvPr/>
        </p:nvSpPr>
        <p:spPr>
          <a:xfrm>
            <a:off x="6286512" y="3714758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16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990650" y="1334254"/>
            <a:ext cx="7109742" cy="2677656"/>
          </a:xfrm>
          <a:prstGeom prst="rect">
            <a:avLst/>
          </a:prstGeom>
          <a:solidFill>
            <a:srgbClr val="FDB3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     	</a:t>
            </a:r>
            <a:r>
              <a:rPr lang="en-US" dirty="0"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) นายนพพร  หาญเหี้ยม  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มีคำสั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่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งให้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ดำรงตำแหน่งสาธารณสุขอำเภอ 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นักวิชาการสาธารณสุขชำนาญการพิเศษ) 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err="1" smtClean="0">
                <a:latin typeface="TH SarabunIT๙" pitchFamily="34" charset="-34"/>
                <a:cs typeface="TH SarabunIT๙" pitchFamily="34" charset="-34"/>
              </a:rPr>
              <a:t>สสอ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คลองใหญ่ </a:t>
            </a:r>
            <a:endParaRPr lang="en-US" dirty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) นายบรรจง  คงทรัพย์ ผอ.รพ.สต.(นักวิชาการสาธารณสุขชำนาญการพิเศษ) 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รพ.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สต.บ้านท้ายวัง  </a:t>
            </a:r>
            <a:r>
              <a:rPr lang="th-TH" dirty="0" err="1">
                <a:latin typeface="TH SarabunIT๙" pitchFamily="34" charset="-34"/>
                <a:cs typeface="TH SarabunIT๙" pitchFamily="34" charset="-34"/>
              </a:rPr>
              <a:t>สสอ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.เมือง</a:t>
            </a:r>
            <a:endParaRPr lang="en-US" dirty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3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) นายเลอศักดิ์  ติณสุวรรณ  ผอ.รพ.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สต. (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นักวิชาการสาธารณสุขชำนาญการพิเศษ)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รพ.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สต.บ้านคลอง</a:t>
            </a:r>
            <a:r>
              <a:rPr lang="th-TH" dirty="0" err="1" smtClean="0">
                <a:latin typeface="TH SarabunIT๙" pitchFamily="34" charset="-34"/>
                <a:cs typeface="TH SarabunIT๙" pitchFamily="34" charset="-34"/>
              </a:rPr>
              <a:t>พร้าว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dirty="0" err="1">
                <a:latin typeface="TH SarabunIT๙" pitchFamily="34" charset="-34"/>
                <a:cs typeface="TH SarabunIT๙" pitchFamily="34" charset="-34"/>
              </a:rPr>
              <a:t>สสอ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.เกาะ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ช้าง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ลูกศรขวา 18"/>
          <p:cNvSpPr/>
          <p:nvPr/>
        </p:nvSpPr>
        <p:spPr>
          <a:xfrm>
            <a:off x="7956376" y="4317205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112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28596" y="1857370"/>
            <a:ext cx="8248430" cy="58477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๑.๑ เรื่องแจ้งให้ทราบ จากการประชุมหัวหน้าส่วนราชการจังหวัดตราด</a:t>
            </a:r>
            <a:endParaRPr lang="th-TH" sz="3200" dirty="0">
              <a:solidFill>
                <a:sysClr val="windowText" lastClr="000000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101" name="TextBox 3"/>
          <p:cNvSpPr txBox="1">
            <a:spLocks noChangeArrowheads="1"/>
          </p:cNvSpPr>
          <p:nvPr/>
        </p:nvSpPr>
        <p:spPr bwMode="auto">
          <a:xfrm>
            <a:off x="2285984" y="3857635"/>
            <a:ext cx="4714908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นายธนะวัฒน์</a:t>
            </a:r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  วงศ์ผัน</a:t>
            </a:r>
          </a:p>
          <a:p>
            <a:pPr algn="ctr" eaLnBrk="1" hangingPunct="1"/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นายแพทย์สาธารณสุขจังหวัดตราด</a:t>
            </a:r>
          </a:p>
        </p:txBody>
      </p:sp>
      <p:pic>
        <p:nvPicPr>
          <p:cNvPr id="35844" name="Picture 4" descr="http://www.trathealth.com/images/personnel/thanawat.jpg"/>
          <p:cNvPicPr>
            <a:picLocks noChangeAspect="1" noChangeArrowheads="1"/>
          </p:cNvPicPr>
          <p:nvPr/>
        </p:nvPicPr>
        <p:blipFill>
          <a:blip r:embed="rId3" cstate="print"/>
          <a:srcRect l="3571" t="911" r="3571" b="2442"/>
          <a:stretch>
            <a:fillRect/>
          </a:stretch>
        </p:blipFill>
        <p:spPr bwMode="auto">
          <a:xfrm>
            <a:off x="3714744" y="1071552"/>
            <a:ext cx="1928826" cy="2670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127" name="สี่เหลี่ยมผืนผ้า 4"/>
          <p:cNvSpPr>
            <a:spLocks noChangeArrowheads="1"/>
          </p:cNvSpPr>
          <p:nvPr/>
        </p:nvSpPr>
        <p:spPr bwMode="auto">
          <a:xfrm>
            <a:off x="395288" y="1474787"/>
            <a:ext cx="8054975" cy="1077218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๑.๒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เรื่องแจ้งให้ทราบ จากการประชุมกระทรวงสาธารณสุข/เขตสุขภาพที่ ๖/  </a:t>
            </a:r>
            <a:r>
              <a:rPr lang="th-TH" sz="3200" b="1" dirty="0" err="1">
                <a:latin typeface="KodchiangUPC" panose="02020603050405020304" pitchFamily="18" charset="-34"/>
                <a:cs typeface="KodchiangUPC" panose="02020603050405020304" pitchFamily="18" charset="-34"/>
              </a:rPr>
              <a:t>สปสช.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เขต ๖</a:t>
            </a:r>
            <a:r>
              <a:rPr lang="en-US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ระยอง และการประชุม อื่นๆ</a:t>
            </a:r>
            <a:endParaRPr lang="th-TH" sz="32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สี่เหลี่ยมผืนผ้า 4"/>
          <p:cNvSpPr>
            <a:spLocks noChangeArrowheads="1"/>
          </p:cNvSpPr>
          <p:nvPr/>
        </p:nvSpPr>
        <p:spPr bwMode="auto">
          <a:xfrm>
            <a:off x="1500166" y="2928940"/>
            <a:ext cx="6429420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1.2.1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สรุปการประชุมคณะกรรมการเขตสุขภาพที่ ๖</a:t>
            </a:r>
            <a:endParaRPr lang="th-TH" sz="32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9545</TotalTime>
  <Words>1608</Words>
  <Application>Microsoft Office PowerPoint</Application>
  <PresentationFormat>นำเสนอทางหน้าจอ (16:9)</PresentationFormat>
  <Paragraphs>220</Paragraphs>
  <Slides>42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42</vt:i4>
      </vt:variant>
    </vt:vector>
  </HeadingPairs>
  <TitlesOfParts>
    <vt:vector size="43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tip</dc:creator>
  <cp:lastModifiedBy>chai_NB</cp:lastModifiedBy>
  <cp:revision>2347</cp:revision>
  <dcterms:created xsi:type="dcterms:W3CDTF">2019-11-17T09:27:00Z</dcterms:created>
  <dcterms:modified xsi:type="dcterms:W3CDTF">2023-10-31T04:42:34Z</dcterms:modified>
</cp:coreProperties>
</file>